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672536-5952-4BD8-886F-35268D9B68D3}" type="slidenum">
              <a:rPr lang="ru-RU" smtClean="0"/>
              <a:pPr/>
              <a:t>‹#›</a:t>
            </a:fld>
            <a:endParaRPr lang="ru-RU"/>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33924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191377797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207913041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270976482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370923772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114157344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355780301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356410054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18945843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316881801"/>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5B288D-A132-411B-AF46-D1D575E112F3}"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672536-5952-4BD8-886F-35268D9B68D3}" type="slidenum">
              <a:rPr lang="ru-RU" smtClean="0"/>
              <a:pPr/>
              <a:t>‹#›</a:t>
            </a:fld>
            <a:endParaRPr lang="ru-RU"/>
          </a:p>
        </p:txBody>
      </p:sp>
    </p:spTree>
    <p:extLst>
      <p:ext uri="{BB962C8B-B14F-4D97-AF65-F5344CB8AC3E}">
        <p14:creationId xmlns="" xmlns:p14="http://schemas.microsoft.com/office/powerpoint/2010/main" val="18925124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B288D-A132-411B-AF46-D1D575E112F3}" type="datetimeFigureOut">
              <a:rPr lang="ru-RU" smtClean="0"/>
              <a:pPr/>
              <a:t>15.09.2022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72536-5952-4BD8-886F-35268D9B68D3}" type="slidenum">
              <a:rPr lang="ru-RU" smtClean="0"/>
              <a:pPr/>
              <a:t>‹#›</a:t>
            </a:fld>
            <a:endParaRPr lang="ru-RU"/>
          </a:p>
        </p:txBody>
      </p:sp>
      <p:pic>
        <p:nvPicPr>
          <p:cNvPr id="7" name="Pictur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268761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000" b="1" dirty="0" smtClean="0"/>
              <a:t>Увеличение производства зерна и повышение его качества – ключевая проблема сельского хозяйства.</a:t>
            </a:r>
            <a:endParaRPr lang="ru-RU" sz="4000" b="1" dirty="0"/>
          </a:p>
        </p:txBody>
      </p:sp>
      <p:sp>
        <p:nvSpPr>
          <p:cNvPr id="3" name="Подзаголовок 2"/>
          <p:cNvSpPr>
            <a:spLocks noGrp="1"/>
          </p:cNvSpPr>
          <p:nvPr>
            <p:ph type="subTitle" idx="1"/>
          </p:nvPr>
        </p:nvSpPr>
        <p:spPr/>
        <p:txBody>
          <a:bodyPr/>
          <a:lstStyle/>
          <a:p>
            <a:r>
              <a:rPr lang="ru-RU" dirty="0" smtClean="0"/>
              <a:t>Общая характеристика зерновых культур. Особенности морфологии и биологии зерновых культур.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t>ОБЩАЯ ХАРАКТЕРИСТИКА ЗЕРНОВЫХ КУЛЬТУР. ОСОБЕННОСТИ МОРФОЛОГИИ И БИОЛОГИИ ЗЕРНОВЫХ КУЛЬТУР. </a:t>
            </a:r>
            <a:endParaRPr lang="ru-RU" sz="3200" dirty="0"/>
          </a:p>
        </p:txBody>
      </p:sp>
      <p:sp>
        <p:nvSpPr>
          <p:cNvPr id="3" name="Содержимое 2"/>
          <p:cNvSpPr>
            <a:spLocks noGrp="1"/>
          </p:cNvSpPr>
          <p:nvPr>
            <p:ph idx="1"/>
          </p:nvPr>
        </p:nvSpPr>
        <p:spPr/>
        <p:txBody>
          <a:bodyPr/>
          <a:lstStyle/>
          <a:p>
            <a:r>
              <a:rPr lang="ru-RU" dirty="0" smtClean="0"/>
              <a:t>Среди полевых культур наибольшее значение имеют зерновые культуры, дающие основной продукт питания человека — зерно. К зерновым культурам относятся пшеница, рожь, ячмень, овес, тритикале, рис, просо, кукуруза, сорго и гречиха.</a:t>
            </a:r>
            <a:endParaRPr lang="ru-RU" dirty="0"/>
          </a:p>
        </p:txBody>
      </p:sp>
      <p:pic>
        <p:nvPicPr>
          <p:cNvPr id="1026" name="Picture 2" descr="C:\Users\1\Desktop\2607293b67f88e670089243e7e4076ba7d769dc2_hq.gif"/>
          <p:cNvPicPr>
            <a:picLocks noChangeAspect="1" noChangeArrowheads="1" noCrop="1"/>
          </p:cNvPicPr>
          <p:nvPr/>
        </p:nvPicPr>
        <p:blipFill>
          <a:blip r:embed="rId2" cstate="print"/>
          <a:srcRect/>
          <a:stretch>
            <a:fillRect/>
          </a:stretch>
        </p:blipFill>
        <p:spPr bwMode="auto">
          <a:xfrm>
            <a:off x="6715140" y="4214818"/>
            <a:ext cx="1648135" cy="2174858"/>
          </a:xfrm>
          <a:prstGeom prst="ellipse">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fontScale="77500" lnSpcReduction="20000"/>
          </a:bodyPr>
          <a:lstStyle/>
          <a:p>
            <a:r>
              <a:rPr lang="ru-RU" dirty="0" smtClean="0"/>
              <a:t>Ботаническое описание. Зерновые культуры (кроме гречихи) относятся к семейству мятликовых (</a:t>
            </a:r>
            <a:r>
              <a:rPr lang="ru-RU" i="1" dirty="0" err="1" smtClean="0"/>
              <a:t>Роасеае</a:t>
            </a:r>
            <a:r>
              <a:rPr lang="ru-RU" i="1" dirty="0" smtClean="0"/>
              <a:t>)</a:t>
            </a:r>
            <a:r>
              <a:rPr lang="ru-RU" dirty="0" smtClean="0"/>
              <a:t> (или злаковых (</a:t>
            </a:r>
            <a:r>
              <a:rPr lang="ru-RU" i="1" dirty="0" err="1" smtClean="0"/>
              <a:t>Сгаттеае</a:t>
            </a:r>
            <a:r>
              <a:rPr lang="ru-RU" dirty="0" smtClean="0"/>
              <a:t>)). Гречиха относится к семейству гречишных (</a:t>
            </a:r>
            <a:r>
              <a:rPr lang="ru-RU" i="1" dirty="0" smtClean="0"/>
              <a:t>Ро1у%опасеае</a:t>
            </a:r>
            <a:r>
              <a:rPr lang="ru-RU" dirty="0" smtClean="0"/>
              <a:t>). По строению и развитию они имеют много общего. Рассмотрим их морфологические отличия.</a:t>
            </a:r>
          </a:p>
          <a:p>
            <a:r>
              <a:rPr lang="ru-RU" i="1" dirty="0" smtClean="0"/>
              <a:t>Корневая система</a:t>
            </a:r>
            <a:r>
              <a:rPr lang="ru-RU" dirty="0" smtClean="0"/>
              <a:t> у зерновых хлебов мочковатая, состоит из отдельных корешков и большого количества корневых волосков, отходящих пучками (мочками) от подземных узлов. По морфологическим, биологическим особенностям и технологии возделывания они имеют много общего. При прорастании зерна сначала образуются зародышевые (первичные) корни. Их количество у разных хлебов неодинаковое: у озимой пшеницы — чаще 3, у яровой — 5, у овса — 3—4, у ячменя — 5—8, у тритикале — 3—5, у проса, кукурузы, сорго, риса — 1. Благодаря геотропизму зародышевые корешки растут вниз, а колеоптиле — вверх, независимо от положения семени в почве. Зародышевые корни не отмирают, а в засушливые годы только они подают воду и элементы питания растениям. Из подземных стеблевых узлов образуются узловые (вторичные) корни; которые составляют основную массу корневой системы зерновых культур и играют важную роль в жизни растений.</a:t>
            </a:r>
            <a:endParaRPr lang="ru-RU"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92500" lnSpcReduction="10000"/>
          </a:bodyPr>
          <a:lstStyle/>
          <a:p>
            <a:r>
              <a:rPr lang="ru-RU" dirty="0" smtClean="0"/>
              <a:t>У высокостебельных хлебов (кукурузы, сорго) корни часто развиваются из ближайших к поверхности почвы стеблевых узлов — это так называемые опорные, или воздушные, корни, они также способствуют обеспечению растений влагой и повышают устойчивость растений к полеганию.</a:t>
            </a:r>
          </a:p>
          <a:p>
            <a:r>
              <a:rPr lang="ru-RU" dirty="0" smtClean="0"/>
              <a:t>По мере роста и развития растений корневая система удлиняется и проникает на глубину 100—120 см и более, разветвляется и пронизывает почву во всех направлениях. Однако их основная масса (75—90%) размещается в пахотном слое почвы на глубине 20—25 см, где наиболее активно протекают аэробные процессы. При помощи корней растения потребляют из почвы воду и питательные вещества и снабжают ими другие органы растения.</a:t>
            </a:r>
          </a:p>
          <a:p>
            <a:endParaRPr lang="ru-R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71480"/>
            <a:ext cx="7886700" cy="5786478"/>
          </a:xfrm>
        </p:spPr>
        <p:txBody>
          <a:bodyPr>
            <a:normAutofit fontScale="70000" lnSpcReduction="20000"/>
          </a:bodyPr>
          <a:lstStyle/>
          <a:p>
            <a:r>
              <a:rPr lang="ru-RU" dirty="0" smtClean="0"/>
              <a:t>Стебель у зерновых культур — соломина цилиндрической формы. У большинства хлебов она полая, у кукурузы и сорго она заполнена паренхимой, состоит из 5—7 междоузлий, разделенных узлами (перегородками). У позднеспелых сортов кукурузы число междоузлий достигает 23—25. Рост стебля происходит в результате удлинения всех междоузлий. Первым трогается в рост нижнее междоузлие, затем — последующие, которые обгоняют в росте нижние междоузлия. Такой рост называется </a:t>
            </a:r>
            <a:r>
              <a:rPr lang="ru-RU" i="1" dirty="0" err="1" smtClean="0"/>
              <a:t>интеркалярным</a:t>
            </a:r>
            <a:r>
              <a:rPr lang="ru-RU" i="1" dirty="0" smtClean="0"/>
              <a:t>,</a:t>
            </a:r>
            <a:r>
              <a:rPr lang="ru-RU" dirty="0" smtClean="0"/>
              <a:t> или </a:t>
            </a:r>
            <a:r>
              <a:rPr lang="ru-RU" i="1" dirty="0" smtClean="0"/>
              <a:t>вставочным.</a:t>
            </a:r>
            <a:r>
              <a:rPr lang="ru-RU" dirty="0" smtClean="0"/>
              <a:t> Стебель зерновых хлебов способен куститься, образуя из нижних подземных узлов вторичные корни и боковые стеблевые побеги.</a:t>
            </a:r>
          </a:p>
          <a:p>
            <a:r>
              <a:rPr lang="ru-RU" dirty="0" smtClean="0"/>
              <a:t>Лист состоит из влагалища и листовой пластинки. Влагалище прикреплено к стеблю в нижней части и охватывает его в виде трубки. В месте перехода влагалища в листовую пластинку имеется тонкая полупрозрачная пленка, называемая язычком</a:t>
            </a:r>
            <a:r>
              <a:rPr lang="ru-RU" i="1" dirty="0" smtClean="0"/>
              <a:t>, </a:t>
            </a:r>
            <a:r>
              <a:rPr lang="ru-RU" dirty="0" smtClean="0"/>
              <a:t>или </a:t>
            </a:r>
            <a:r>
              <a:rPr lang="ru-RU" dirty="0" err="1" smtClean="0"/>
              <a:t>лигулой</a:t>
            </a:r>
            <a:r>
              <a:rPr lang="ru-RU" dirty="0" smtClean="0"/>
              <a:t>. Язычок плотно прилегает к стеблю и предохраняет от проникновения воды и вредителей во внутрь листового влагалища. По обеим сторонам язычка располагается два полулунных ушка</a:t>
            </a:r>
            <a:r>
              <a:rPr lang="ru-RU" i="1" dirty="0" smtClean="0"/>
              <a:t>,</a:t>
            </a:r>
            <a:r>
              <a:rPr lang="ru-RU" dirty="0" smtClean="0"/>
              <a:t> охватывающих стебель и закрепляющих влагалище на стебле. Величина и форма язычка и ушек различны у разных зерновых культур и являются систематическими признаками при определении хлебов I группы в фазу кущения и выхода в трубку.</a:t>
            </a:r>
          </a:p>
          <a:p>
            <a:endParaRPr lang="ru-RU"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214949"/>
            <a:ext cx="7886700" cy="1357323"/>
          </a:xfrm>
        </p:spPr>
        <p:txBody>
          <a:bodyPr>
            <a:normAutofit fontScale="70000" lnSpcReduction="20000"/>
          </a:bodyPr>
          <a:lstStyle/>
          <a:p>
            <a:pPr>
              <a:buNone/>
            </a:pPr>
            <a:r>
              <a:rPr lang="ru-RU" dirty="0" err="1" smtClean="0"/>
              <a:t>а-влагалище</a:t>
            </a:r>
            <a:r>
              <a:rPr lang="ru-RU" dirty="0" smtClean="0"/>
              <a:t>                            1-ячмень    2-овес   3-рожь   4-пшеница</a:t>
            </a:r>
          </a:p>
          <a:p>
            <a:pPr>
              <a:buNone/>
            </a:pPr>
            <a:r>
              <a:rPr lang="ru-RU" dirty="0" err="1" smtClean="0"/>
              <a:t>б-полулунные</a:t>
            </a:r>
            <a:r>
              <a:rPr lang="ru-RU" dirty="0" smtClean="0"/>
              <a:t> ушки</a:t>
            </a:r>
          </a:p>
          <a:p>
            <a:pPr>
              <a:buNone/>
            </a:pPr>
            <a:r>
              <a:rPr lang="ru-RU" dirty="0" err="1" smtClean="0"/>
              <a:t>г-листовая</a:t>
            </a:r>
            <a:r>
              <a:rPr lang="ru-RU" dirty="0" smtClean="0"/>
              <a:t> пластинка</a:t>
            </a:r>
          </a:p>
          <a:p>
            <a:pPr>
              <a:buNone/>
            </a:pPr>
            <a:r>
              <a:rPr lang="ru-RU" dirty="0" err="1" smtClean="0"/>
              <a:t>в-язычок</a:t>
            </a:r>
            <a:endParaRPr lang="ru-RU" dirty="0"/>
          </a:p>
        </p:txBody>
      </p:sp>
      <p:pic>
        <p:nvPicPr>
          <p:cNvPr id="1026" name="Picture 2" descr="C:\Users\1\Desktop\923815-1.jpg"/>
          <p:cNvPicPr>
            <a:picLocks noChangeAspect="1" noChangeArrowheads="1"/>
          </p:cNvPicPr>
          <p:nvPr/>
        </p:nvPicPr>
        <p:blipFill>
          <a:blip r:embed="rId2"/>
          <a:srcRect/>
          <a:stretch>
            <a:fillRect/>
          </a:stretch>
        </p:blipFill>
        <p:spPr bwMode="auto">
          <a:xfrm>
            <a:off x="785786" y="714356"/>
            <a:ext cx="1071570" cy="4126483"/>
          </a:xfrm>
          <a:prstGeom prst="rect">
            <a:avLst/>
          </a:prstGeom>
          <a:noFill/>
        </p:spPr>
      </p:pic>
      <p:pic>
        <p:nvPicPr>
          <p:cNvPr id="1027" name="Picture 3" descr="C:\Users\1\Desktop\923815-2.jpg"/>
          <p:cNvPicPr>
            <a:picLocks noChangeAspect="1" noChangeArrowheads="1"/>
          </p:cNvPicPr>
          <p:nvPr/>
        </p:nvPicPr>
        <p:blipFill>
          <a:blip r:embed="rId3"/>
          <a:srcRect/>
          <a:stretch>
            <a:fillRect/>
          </a:stretch>
        </p:blipFill>
        <p:spPr bwMode="auto">
          <a:xfrm>
            <a:off x="2571736" y="1000108"/>
            <a:ext cx="5095902" cy="3845311"/>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92500" lnSpcReduction="10000"/>
          </a:bodyPr>
          <a:lstStyle/>
          <a:p>
            <a:r>
              <a:rPr lang="ru-RU" dirty="0" smtClean="0"/>
              <a:t>Соцветие у зерновых культур бывает двух типов: сложный колос у пшеницы, ржи, тритикале и ячменя; метелка у овса, проса, риса; метелка с мужскими цветками и в пазухах листьев початки с женскими цветками у кукурузы.</a:t>
            </a:r>
          </a:p>
          <a:p>
            <a:r>
              <a:rPr lang="ru-RU" dirty="0" smtClean="0"/>
              <a:t>Колос состоит из колосового стержня и колосков, расположенных на его уступах.</a:t>
            </a:r>
          </a:p>
          <a:p>
            <a:r>
              <a:rPr lang="ru-RU" dirty="0" smtClean="0"/>
              <a:t>Широкая сторона стержня называется лицевой, узкая — боковой. На каждом уступе колосового стержня у пшеницы, ржи, тритикале находится один колосок, обычно двух- или многоцветковый. У ячменя на каждом уступе колосового стержня сидят три одноцветковых колоска. У многорядного ячменя в каждом колоске образуется зерно, у двухрядных — только в среднем колоске, два боковых колоска редуцированы (недоразвиты).</a:t>
            </a:r>
          </a:p>
          <a:p>
            <a:endParaRPr lang="ru-RU"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643445"/>
            <a:ext cx="7886700" cy="1533517"/>
          </a:xfrm>
        </p:spPr>
        <p:txBody>
          <a:bodyPr>
            <a:normAutofit fontScale="85000" lnSpcReduction="20000"/>
          </a:bodyPr>
          <a:lstStyle/>
          <a:p>
            <a:r>
              <a:rPr lang="ru-RU" i="1" dirty="0" smtClean="0"/>
              <a:t>а</a:t>
            </a:r>
            <a:r>
              <a:rPr lang="ru-RU" dirty="0" smtClean="0"/>
              <a:t> — колосковая чешуя; </a:t>
            </a:r>
            <a:r>
              <a:rPr lang="ru-RU" i="1" dirty="0" smtClean="0"/>
              <a:t>б</a:t>
            </a:r>
            <a:r>
              <a:rPr lang="ru-RU" dirty="0" smtClean="0"/>
              <a:t> — наружная цветковая чешуя; </a:t>
            </a:r>
            <a:r>
              <a:rPr lang="ru-RU" i="1" dirty="0" smtClean="0"/>
              <a:t>в</a:t>
            </a:r>
            <a:r>
              <a:rPr lang="ru-RU" dirty="0" smtClean="0"/>
              <a:t> — внутренняя цветковая чешуя; г — тычинки; </a:t>
            </a:r>
            <a:r>
              <a:rPr lang="ru-RU" i="1" dirty="0" err="1" smtClean="0"/>
              <a:t>д</a:t>
            </a:r>
            <a:r>
              <a:rPr lang="ru-RU" dirty="0" smtClean="0"/>
              <a:t> — рыльце; е — завязь; ж — </a:t>
            </a:r>
            <a:r>
              <a:rPr lang="ru-RU" dirty="0" err="1" smtClean="0"/>
              <a:t>лодикула</a:t>
            </a:r>
            <a:r>
              <a:rPr lang="ru-RU" dirty="0" smtClean="0"/>
              <a:t>;</a:t>
            </a:r>
          </a:p>
          <a:p>
            <a:r>
              <a:rPr lang="ru-RU" dirty="0" smtClean="0"/>
              <a:t>I — колосок; II — схема строения колоска; III — пестик и </a:t>
            </a:r>
            <a:r>
              <a:rPr lang="ru-RU" dirty="0" err="1" smtClean="0"/>
              <a:t>лодикула</a:t>
            </a:r>
            <a:endParaRPr lang="ru-RU" dirty="0"/>
          </a:p>
        </p:txBody>
      </p:sp>
      <p:pic>
        <p:nvPicPr>
          <p:cNvPr id="2050" name="Picture 2" descr="C:\Users\1\Desktop\923815-3.jpg"/>
          <p:cNvPicPr>
            <a:picLocks noChangeAspect="1" noChangeArrowheads="1"/>
          </p:cNvPicPr>
          <p:nvPr/>
        </p:nvPicPr>
        <p:blipFill>
          <a:blip r:embed="rId2"/>
          <a:srcRect/>
          <a:stretch>
            <a:fillRect/>
          </a:stretch>
        </p:blipFill>
        <p:spPr bwMode="auto">
          <a:xfrm>
            <a:off x="1643042" y="642918"/>
            <a:ext cx="5978547" cy="3771665"/>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77500" lnSpcReduction="20000"/>
          </a:bodyPr>
          <a:lstStyle/>
          <a:p>
            <a:r>
              <a:rPr lang="ru-RU" dirty="0" smtClean="0"/>
              <a:t>Метелка имеет центральную ось с узлами и междоузлиями. В узлах образуются боковые разветвления, которые, в свою очередь, могут ветвиться и создавать таким образом ветви первого, второго, третьего и других порядков. На концах каждой веточки сидит </a:t>
            </a:r>
            <a:r>
              <a:rPr lang="ru-RU" dirty="0" err="1" smtClean="0"/>
              <a:t>одно-или</a:t>
            </a:r>
            <a:r>
              <a:rPr lang="ru-RU" dirty="0" smtClean="0"/>
              <a:t> многоцветковый колосок. У пшеницы, тритикале, овса колоски многоцветковые, у ржи — </a:t>
            </a:r>
            <a:r>
              <a:rPr lang="ru-RU" dirty="0" err="1" smtClean="0"/>
              <a:t>двухцветковые</a:t>
            </a:r>
            <a:r>
              <a:rPr lang="ru-RU" dirty="0" smtClean="0"/>
              <a:t>, у проса, риса и сорго — одноцветковые.</a:t>
            </a:r>
          </a:p>
          <a:p>
            <a:r>
              <a:rPr lang="ru-RU" dirty="0" smtClean="0"/>
              <a:t>Цветок состоит из двух цветковых чешуй: нижней, или наружной, и внутренней (верхней). У остистых форм наружная цветковая чешуя заканчивается остью. Между цветковыми чешуями расположены генеративные органы: женские — пестик с завязью и двухлопастным рыльцем и мужские — тычинки (у риса их шесть, у остальных культур три) с </a:t>
            </a:r>
            <a:r>
              <a:rPr lang="ru-RU" dirty="0" err="1" smtClean="0"/>
              <a:t>двухгнездным</a:t>
            </a:r>
            <a:r>
              <a:rPr lang="ru-RU" dirty="0" smtClean="0"/>
              <a:t> пыльником. У основания каждого цветка между цветковыми чешуями и завязью находятся две нежные пленки — </a:t>
            </a:r>
            <a:r>
              <a:rPr lang="ru-RU" dirty="0" err="1" smtClean="0"/>
              <a:t>ло-дикулы</a:t>
            </a:r>
            <a:r>
              <a:rPr lang="ru-RU" dirty="0" smtClean="0"/>
              <a:t>, при набухании которых цветок раскрывается.</a:t>
            </a:r>
          </a:p>
          <a:p>
            <a:r>
              <a:rPr lang="ru-RU" dirty="0" smtClean="0"/>
              <a:t>Плод зерновых культур представляет собой односемянную зерновку, обычно называемую зерном. Зерновка состоит из зародыша, эндосперма и сросшихся с ними семенной и плодовой оболочек.</a:t>
            </a:r>
            <a:endParaRPr lang="ru-RU"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571480"/>
            <a:ext cx="3943350" cy="5605483"/>
          </a:xfrm>
        </p:spPr>
        <p:txBody>
          <a:bodyPr/>
          <a:lstStyle/>
          <a:p>
            <a:r>
              <a:rPr lang="ru-RU" dirty="0" smtClean="0"/>
              <a:t>1,2 — плодовые оболочки; </a:t>
            </a:r>
            <a:r>
              <a:rPr lang="ru-RU" i="1" dirty="0" smtClean="0"/>
              <a:t>3, 4</a:t>
            </a:r>
            <a:r>
              <a:rPr lang="ru-RU" dirty="0" smtClean="0"/>
              <a:t> — семенные оболочки; 5 — алейроновый слой эндосперма; б — </a:t>
            </a:r>
            <a:r>
              <a:rPr lang="ru-RU" dirty="0" err="1" smtClean="0"/>
              <a:t>шиток</a:t>
            </a:r>
            <a:r>
              <a:rPr lang="ru-RU" dirty="0" smtClean="0"/>
              <a:t>; 7 — </a:t>
            </a:r>
            <a:r>
              <a:rPr lang="ru-RU" dirty="0" err="1" smtClean="0"/>
              <a:t>почечка</a:t>
            </a:r>
            <a:r>
              <a:rPr lang="ru-RU" dirty="0" smtClean="0"/>
              <a:t>; </a:t>
            </a:r>
            <a:r>
              <a:rPr lang="ru-RU" i="1" dirty="0" smtClean="0"/>
              <a:t>8</a:t>
            </a:r>
            <a:r>
              <a:rPr lang="ru-RU" dirty="0" smtClean="0"/>
              <a:t> — зародыш; 9 — зачаточный корешок; </a:t>
            </a:r>
            <a:r>
              <a:rPr lang="ru-RU" i="1" dirty="0" smtClean="0"/>
              <a:t>10</a:t>
            </a:r>
            <a:r>
              <a:rPr lang="ru-RU" dirty="0" smtClean="0"/>
              <a:t> — эндосперм; </a:t>
            </a:r>
            <a:r>
              <a:rPr lang="ru-RU" i="1" dirty="0" smtClean="0"/>
              <a:t>11</a:t>
            </a:r>
            <a:r>
              <a:rPr lang="ru-RU" dirty="0" smtClean="0"/>
              <a:t> — хохолок</a:t>
            </a:r>
          </a:p>
          <a:p>
            <a:pPr>
              <a:buNone/>
            </a:pPr>
            <a:endParaRPr lang="ru-RU" dirty="0"/>
          </a:p>
        </p:txBody>
      </p:sp>
      <p:pic>
        <p:nvPicPr>
          <p:cNvPr id="3074" name="Picture 2" descr="C:\Users\1\Desktop\923815-4.jpg"/>
          <p:cNvPicPr>
            <a:picLocks noChangeAspect="1" noChangeArrowheads="1"/>
          </p:cNvPicPr>
          <p:nvPr/>
        </p:nvPicPr>
        <p:blipFill>
          <a:blip r:embed="rId2"/>
          <a:srcRect/>
          <a:stretch>
            <a:fillRect/>
          </a:stretch>
        </p:blipFill>
        <p:spPr bwMode="auto">
          <a:xfrm>
            <a:off x="1000100" y="460546"/>
            <a:ext cx="3267431" cy="6040288"/>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77500" lnSpcReduction="20000"/>
          </a:bodyPr>
          <a:lstStyle/>
          <a:p>
            <a:r>
              <a:rPr lang="ru-RU" i="1" dirty="0" smtClean="0"/>
              <a:t>Хлеба I группы</a:t>
            </a:r>
            <a:r>
              <a:rPr lang="ru-RU" dirty="0" smtClean="0"/>
              <a:t> относятся к семейству мятликовых (</a:t>
            </a:r>
            <a:r>
              <a:rPr lang="ru-RU" i="1" dirty="0" err="1" smtClean="0"/>
              <a:t>Роасеае</a:t>
            </a:r>
            <a:r>
              <a:rPr lang="ru-RU" i="1" dirty="0" smtClean="0"/>
              <a:t>) </a:t>
            </a:r>
            <a:r>
              <a:rPr lang="ru-RU" dirty="0" smtClean="0"/>
              <a:t>и включают пшеницу, рожь, тритикале, ячмень и овес. Растения этой группы характеризуются следующими признаками: соцветие —колос (у овса — метелка), плод — зерновка с продольной бороздкой, стебель — соломина, обычно полая; корневая система мочковатая, зерно прорастает несколькими корешками. Растения озимые и яровые менее требовательны к теплу, но нуждаются во влаге, относятся к растениям длинного дня.</a:t>
            </a:r>
          </a:p>
          <a:p>
            <a:r>
              <a:rPr lang="ru-RU" i="1" dirty="0" smtClean="0"/>
              <a:t>Хлеба II группы</a:t>
            </a:r>
            <a:r>
              <a:rPr lang="ru-RU" dirty="0" smtClean="0"/>
              <a:t> также относятся к семейству мятликовых, это кукуруза, просо, сорго, рис и чумиза. Отличительные особенности растений этой группы: соцветие — метелка (у кукурузы женское соцветие — початок, мужское — метелка), стебель — соломина с выполненной сердцевиной; корневая система мочковатая, зерно прорастает одним корешком; плод — зерновка, бороздка отсутствует. Эта группа представлена только яровыми формами, растения требовательны к теплу и свету, засухоустойчивы (кроме риса), относятся к растениям короткого дня.</a:t>
            </a:r>
          </a:p>
          <a:p>
            <a:endParaRPr lang="ru-RU"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77500" lnSpcReduction="20000"/>
          </a:bodyPr>
          <a:lstStyle/>
          <a:p>
            <a:r>
              <a:rPr lang="ru-RU" dirty="0" smtClean="0"/>
              <a:t>Дореволюционная Россия по праву считалась житницей Европы. Она занимала первое место в мире по производству зерна. В 1909–1913 годах производство зерна в России превышало его производство в Аргентине, Канаде и США вместе взятых. Сельскохозяйственная продукция занимала 81 % в структуре экспорта, и почти половина сельскохозяйственного экспорта приходилась на зерно. Российский экспорт был весьма конкурентно способен из за высокого качества зерна и его относительной дешевизны. Развитие зернового хозяйства сопровождалось укреплением инфраструктуры зернового рынка. В советский период страна постепенно утратила свое значение в качестве экспорта на мировом зерновом рынке, а с 60-х годов начала осуществлять массированный импорт зерна. Высокое и нерациональное потребление зерна, особенно в животноводстве, компенсировалось импортом. В последние годы РФ обладает достаточными, переходящими запасами зерна. В современной России зерновая отрасль по-прежнему является важнейшей в аграрной сфере по стратегической и социально-экономической значимости.</a:t>
            </a:r>
            <a:endParaRPr lang="ru-RU"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fontScale="92500" lnSpcReduction="20000"/>
          </a:bodyPr>
          <a:lstStyle/>
          <a:p>
            <a:r>
              <a:rPr lang="ru-RU" dirty="0" smtClean="0"/>
              <a:t>Возделываемые зерновые культуры значительно различаются по реакции на длину дня, типу развития и характеру роста, длине вегетационного периода и др. По реакции на длину дня зерновые культуры делятся на растения короткого и длинного дня. У растений короткого дня (хлеба II группы) ускоренные цветение и созревание отмечаются при длине дня 10 ч, у растений длинного дня (хлеба I группы) — при длине дня 14—16 ч.</a:t>
            </a:r>
          </a:p>
          <a:p>
            <a:r>
              <a:rPr lang="ru-RU" dirty="0" smtClean="0"/>
              <a:t>По продолжительности вегетационного периода они делятся на растения с коротким периодом вегетации — 60—80 </a:t>
            </a:r>
            <a:r>
              <a:rPr lang="ru-RU" dirty="0" err="1" smtClean="0"/>
              <a:t>сут</a:t>
            </a:r>
            <a:r>
              <a:rPr lang="ru-RU" dirty="0" smtClean="0"/>
              <a:t> (ячмень, просо, гречиха и др.); со средним периодом вегетации — 90—100 </a:t>
            </a:r>
            <a:r>
              <a:rPr lang="ru-RU" dirty="0" err="1" smtClean="0"/>
              <a:t>сут</a:t>
            </a:r>
            <a:r>
              <a:rPr lang="ru-RU" dirty="0" smtClean="0"/>
              <a:t> (тритикале, яровая пшеница, овес и др.) и длинным периодом вегетации — 120—140 </a:t>
            </a:r>
            <a:r>
              <a:rPr lang="ru-RU" dirty="0" err="1" smtClean="0"/>
              <a:t>сут</a:t>
            </a:r>
            <a:r>
              <a:rPr lang="ru-RU" dirty="0" smtClean="0"/>
              <a:t> (кукуруза, рис и др.). На продолжительность вегетационного периода большое влияние оказывают почвенно-климатические условия, особенности сорта и другие факторы.</a:t>
            </a:r>
          </a:p>
          <a:p>
            <a:endParaRPr lang="ru-RU"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85000" lnSpcReduction="20000"/>
          </a:bodyPr>
          <a:lstStyle/>
          <a:p>
            <a:r>
              <a:rPr lang="ru-RU" dirty="0" smtClean="0"/>
              <a:t>У зерновых культур различают следующие биологические формы: озимые, яровые и </a:t>
            </a:r>
            <a:r>
              <a:rPr lang="ru-RU" dirty="0" err="1" smtClean="0"/>
              <a:t>двуручки</a:t>
            </a:r>
            <a:r>
              <a:rPr lang="ru-RU" dirty="0" smtClean="0"/>
              <a:t>. </a:t>
            </a:r>
            <a:r>
              <a:rPr lang="ru-RU" i="1" dirty="0" smtClean="0"/>
              <a:t>Озимые —</a:t>
            </a:r>
            <a:r>
              <a:rPr lang="ru-RU" dirty="0" smtClean="0"/>
              <a:t> это хлеба, которые для прохождения стадии яровизации в начальный период развития требуют невысоких температур (—1—+10°С) в течение 20—50 </a:t>
            </a:r>
            <a:r>
              <a:rPr lang="ru-RU" dirty="0" err="1" smtClean="0"/>
              <a:t>сут</a:t>
            </a:r>
            <a:r>
              <a:rPr lang="ru-RU" dirty="0" smtClean="0"/>
              <a:t>. Поэтому их высевают осенью за 50—60 </a:t>
            </a:r>
            <a:r>
              <a:rPr lang="ru-RU" dirty="0" err="1" smtClean="0"/>
              <a:t>сут</a:t>
            </a:r>
            <a:r>
              <a:rPr lang="ru-RU" dirty="0" smtClean="0"/>
              <a:t> до наступления устойчивых морозов, а урожай получают в следующем году. При весеннем посеве растения, как правило, кустятся и не образуют стебля и колоса.</a:t>
            </a:r>
          </a:p>
          <a:p>
            <a:r>
              <a:rPr lang="ru-RU" i="1" dirty="0" smtClean="0"/>
              <a:t>Яровые</a:t>
            </a:r>
            <a:r>
              <a:rPr lang="ru-RU" dirty="0" smtClean="0"/>
              <a:t> формы для прохождения стадии яровизации требуют более высоких температур (5—20°С) в течение 7—20 </a:t>
            </a:r>
            <a:r>
              <a:rPr lang="ru-RU" dirty="0" err="1" smtClean="0"/>
              <a:t>сут</a:t>
            </a:r>
            <a:r>
              <a:rPr lang="ru-RU" dirty="0" smtClean="0"/>
              <a:t>, поэтому их высевают весной и урожай собирают в том же году.</a:t>
            </a:r>
          </a:p>
          <a:p>
            <a:r>
              <a:rPr lang="ru-RU" i="1" dirty="0" err="1" smtClean="0"/>
              <a:t>Двуручки</a:t>
            </a:r>
            <a:r>
              <a:rPr lang="ru-RU" dirty="0" smtClean="0"/>
              <a:t> проходят стадию яровизации при температуре 3—15°С в течение 10—15 </a:t>
            </a:r>
            <a:r>
              <a:rPr lang="ru-RU" dirty="0" err="1" smtClean="0"/>
              <a:t>сут</a:t>
            </a:r>
            <a:r>
              <a:rPr lang="ru-RU" dirty="0" smtClean="0"/>
              <a:t>. В южных районах страны имеются сорта, которые нормально растут и развиваются, дают урожай при весеннем и осеннем посевах.</a:t>
            </a:r>
          </a:p>
          <a:p>
            <a:endParaRPr lang="ru-RU"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a:bodyPr>
          <a:lstStyle/>
          <a:p>
            <a:r>
              <a:rPr lang="ru-RU" dirty="0" smtClean="0"/>
              <a:t>Рост и развитие зерновых культур. В процессе индивидуального роста и развития зерновые культуры проходят ряд фенологических фаз и этапов органогенеза, каждый из которых характеризуется образованием новых органов и рядом внешних морфологических признаков. </a:t>
            </a:r>
            <a:r>
              <a:rPr lang="ru-RU" i="1" dirty="0" smtClean="0"/>
              <a:t>Рост —</a:t>
            </a:r>
            <a:r>
              <a:rPr lang="ru-RU" dirty="0" smtClean="0"/>
              <a:t> это накопление сухой биомассы. </a:t>
            </a:r>
            <a:r>
              <a:rPr lang="ru-RU" i="1" dirty="0" smtClean="0"/>
              <a:t>Развитые —</a:t>
            </a:r>
            <a:r>
              <a:rPr lang="ru-RU" dirty="0" smtClean="0"/>
              <a:t> это образование новых специализированных органов и частей растений для выполнения своей основной и важной функции в формировании зерна и урожая. В жизненном цикле растений Ф.М. </a:t>
            </a:r>
            <a:r>
              <a:rPr lang="ru-RU" dirty="0" err="1" smtClean="0"/>
              <a:t>Куперман</a:t>
            </a:r>
            <a:r>
              <a:rPr lang="ru-RU" dirty="0" smtClean="0"/>
              <a:t> установлено 12 этапов органогенеза </a:t>
            </a:r>
            <a:endParaRPr lang="ru-RU"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642918"/>
          <a:ext cx="8572560" cy="5821680"/>
        </p:xfrm>
        <a:graphic>
          <a:graphicData uri="http://schemas.openxmlformats.org/drawingml/2006/table">
            <a:tbl>
              <a:tblPr firstRow="1" bandRow="1">
                <a:tableStyleId>{5C22544A-7EE6-4342-B048-85BDC9FD1C3A}</a:tableStyleId>
              </a:tblPr>
              <a:tblGrid>
                <a:gridCol w="2143140"/>
                <a:gridCol w="2143140"/>
                <a:gridCol w="2143140"/>
                <a:gridCol w="2143140"/>
              </a:tblGrid>
              <a:tr h="575471">
                <a:tc>
                  <a:txBody>
                    <a:bodyPr/>
                    <a:lstStyle/>
                    <a:p>
                      <a:pPr algn="l"/>
                      <a:r>
                        <a:rPr lang="ru-RU" sz="1600" dirty="0"/>
                        <a:t>Фаза</a:t>
                      </a:r>
                    </a:p>
                  </a:txBody>
                  <a:tcPr marL="95250" marR="95250" marT="95250" marB="95250" anchor="ctr"/>
                </a:tc>
                <a:tc>
                  <a:txBody>
                    <a:bodyPr/>
                    <a:lstStyle/>
                    <a:p>
                      <a:pPr algn="l"/>
                      <a:r>
                        <a:rPr lang="ru-RU" sz="1600" dirty="0"/>
                        <a:t>Этапы органогенеза</a:t>
                      </a:r>
                    </a:p>
                  </a:txBody>
                  <a:tcPr marL="95250" marR="95250" marT="95250" marB="95250" anchor="ctr"/>
                </a:tc>
                <a:tc>
                  <a:txBody>
                    <a:bodyPr/>
                    <a:lstStyle/>
                    <a:p>
                      <a:pPr algn="l"/>
                      <a:r>
                        <a:rPr lang="ru-RU" sz="1600" dirty="0"/>
                        <a:t>Показатели продуктивности</a:t>
                      </a:r>
                    </a:p>
                  </a:txBody>
                  <a:tcPr marL="95250" marR="95250" marT="95250" marB="95250" anchor="ctr"/>
                </a:tc>
                <a:tc>
                  <a:txBody>
                    <a:bodyPr/>
                    <a:lstStyle/>
                    <a:p>
                      <a:pPr algn="l"/>
                      <a:r>
                        <a:rPr lang="ru-RU" sz="1600" dirty="0"/>
                        <a:t>Агротехнические приемы ухода</a:t>
                      </a:r>
                    </a:p>
                  </a:txBody>
                  <a:tcPr marL="95250" marR="95250" marT="95250" marB="95250" anchor="ctr"/>
                </a:tc>
              </a:tr>
              <a:tr h="575471">
                <a:tc>
                  <a:txBody>
                    <a:bodyPr/>
                    <a:lstStyle/>
                    <a:p>
                      <a:pPr algn="l"/>
                      <a:r>
                        <a:rPr lang="ru-RU" sz="1200"/>
                        <a:t>Прорастание</a:t>
                      </a:r>
                    </a:p>
                    <a:p>
                      <a:pPr algn="l"/>
                      <a:r>
                        <a:rPr lang="ru-RU" sz="1200"/>
                        <a:t>семян,</a:t>
                      </a:r>
                    </a:p>
                    <a:p>
                      <a:pPr algn="l"/>
                      <a:r>
                        <a:rPr lang="ru-RU" sz="1200"/>
                        <a:t>всходы. Третий лист, кущение</a:t>
                      </a:r>
                    </a:p>
                  </a:txBody>
                  <a:tcPr marL="95250" marR="95250" marT="95250" marB="95250" anchor="ctr"/>
                </a:tc>
                <a:tc>
                  <a:txBody>
                    <a:bodyPr/>
                    <a:lstStyle/>
                    <a:p>
                      <a:pPr algn="l"/>
                      <a:r>
                        <a:rPr lang="ru-RU" sz="1200"/>
                        <a:t>I. Дифференциация и рост зародышевых органов</a:t>
                      </a:r>
                    </a:p>
                    <a:p>
                      <a:pPr algn="l"/>
                      <a:r>
                        <a:rPr lang="ru-RU" sz="1200"/>
                        <a:t>II. Дифференциация основания конуса на зачаточные узлы, междоузлия и стеблевые листья</a:t>
                      </a:r>
                    </a:p>
                    <a:p>
                      <a:pPr algn="l"/>
                      <a:r>
                        <a:rPr lang="ru-RU" sz="1200"/>
                        <a:t>III. Дифференциация главной</a:t>
                      </a:r>
                    </a:p>
                    <a:p>
                      <a:pPr algn="l"/>
                      <a:r>
                        <a:rPr lang="ru-RU" sz="1200"/>
                        <a:t>оси зачаточного соцветия</a:t>
                      </a:r>
                    </a:p>
                  </a:txBody>
                  <a:tcPr marL="95250" marR="95250" marT="95250" marB="95250" anchor="ctr"/>
                </a:tc>
                <a:tc>
                  <a:txBody>
                    <a:bodyPr/>
                    <a:lstStyle/>
                    <a:p>
                      <a:pPr algn="l"/>
                      <a:r>
                        <a:rPr lang="ru-RU" sz="1200"/>
                        <a:t>Полевая всхожесть, густота стояния растений.</a:t>
                      </a:r>
                    </a:p>
                    <a:p>
                      <a:pPr algn="l"/>
                      <a:r>
                        <a:rPr lang="ru-RU" sz="1200"/>
                        <a:t>Габитус растения (высота, число листьев), коэффициент кущения</a:t>
                      </a:r>
                    </a:p>
                  </a:txBody>
                  <a:tcPr marL="95250" marR="95250" marT="95250" marB="95250" anchor="ctr"/>
                </a:tc>
                <a:tc>
                  <a:txBody>
                    <a:bodyPr/>
                    <a:lstStyle/>
                    <a:p>
                      <a:pPr algn="l"/>
                      <a:r>
                        <a:rPr lang="ru-RU" sz="1200" dirty="0"/>
                        <a:t>Прикатывание, боронование до всходов или</a:t>
                      </a:r>
                    </a:p>
                    <a:p>
                      <a:pPr algn="l"/>
                      <a:r>
                        <a:rPr lang="ru-RU" sz="1200" dirty="0"/>
                        <a:t>по всходам. Обработка гербицидами до всходов. Подкормка. Защита от сорняков, </a:t>
                      </a:r>
                      <a:r>
                        <a:rPr lang="ru-RU" sz="1200" dirty="0" err="1"/>
                        <a:t>вредителей,болезней</a:t>
                      </a:r>
                      <a:r>
                        <a:rPr lang="ru-RU" sz="1200" dirty="0"/>
                        <a:t>, снежной плесени</a:t>
                      </a:r>
                    </a:p>
                  </a:txBody>
                  <a:tcPr marL="95250" marR="95250" marT="95250" marB="95250" anchor="ctr"/>
                </a:tc>
              </a:tr>
              <a:tr h="575471">
                <a:tc>
                  <a:txBody>
                    <a:bodyPr/>
                    <a:lstStyle/>
                    <a:p>
                      <a:pPr algn="l"/>
                      <a:r>
                        <a:rPr lang="ru-RU" sz="1200"/>
                        <a:t>Начало выхода в трубку</a:t>
                      </a:r>
                    </a:p>
                  </a:txBody>
                  <a:tcPr marL="95250" marR="95250" marT="95250" marB="95250" anchor="ctr"/>
                </a:tc>
                <a:tc>
                  <a:txBody>
                    <a:bodyPr/>
                    <a:lstStyle/>
                    <a:p>
                      <a:pPr algn="l"/>
                      <a:r>
                        <a:rPr lang="ru-RU" sz="1200"/>
                        <a:t>IV. Образование конусов нарастания второго порядка(колосковых бугорков)</a:t>
                      </a:r>
                    </a:p>
                  </a:txBody>
                  <a:tcPr marL="95250" marR="95250" marT="95250" marB="95250" anchor="ctr"/>
                </a:tc>
                <a:tc>
                  <a:txBody>
                    <a:bodyPr/>
                    <a:lstStyle/>
                    <a:p>
                      <a:pPr algn="l"/>
                      <a:r>
                        <a:rPr lang="ru-RU" sz="1200" dirty="0"/>
                        <a:t>Число члеников</a:t>
                      </a:r>
                    </a:p>
                    <a:p>
                      <a:pPr algn="l"/>
                      <a:r>
                        <a:rPr lang="ru-RU" sz="1200" dirty="0"/>
                        <a:t>колосового</a:t>
                      </a:r>
                    </a:p>
                    <a:p>
                      <a:pPr algn="l"/>
                      <a:r>
                        <a:rPr lang="ru-RU" sz="1200" dirty="0"/>
                        <a:t>стержня.</a:t>
                      </a:r>
                    </a:p>
                    <a:p>
                      <a:pPr algn="l"/>
                      <a:r>
                        <a:rPr lang="ru-RU" sz="1200" dirty="0"/>
                        <a:t>Число колосков</a:t>
                      </a:r>
                    </a:p>
                    <a:p>
                      <a:pPr algn="l"/>
                      <a:r>
                        <a:rPr lang="ru-RU" sz="1200" dirty="0"/>
                        <a:t>в колосе</a:t>
                      </a:r>
                    </a:p>
                  </a:txBody>
                  <a:tcPr marL="95250" marR="95250" marT="95250" marB="95250" anchor="ctr"/>
                </a:tc>
                <a:tc>
                  <a:txBody>
                    <a:bodyPr/>
                    <a:lstStyle/>
                    <a:p>
                      <a:pPr algn="l"/>
                      <a:r>
                        <a:rPr lang="ru-RU" sz="1200" dirty="0"/>
                        <a:t>Подкормка</a:t>
                      </a:r>
                    </a:p>
                    <a:p>
                      <a:pPr algn="l"/>
                      <a:r>
                        <a:rPr lang="ru-RU" sz="1200" dirty="0"/>
                        <a:t>азотом.</a:t>
                      </a:r>
                    </a:p>
                    <a:p>
                      <a:pPr algn="l"/>
                      <a:r>
                        <a:rPr lang="ru-RU" sz="1200" dirty="0"/>
                        <a:t>Защита от вредителей, болезней и полегания</a:t>
                      </a:r>
                    </a:p>
                  </a:txBody>
                  <a:tcPr marL="95250" marR="95250" marT="95250" marB="95250" anchor="ctr"/>
                </a:tc>
              </a:tr>
              <a:tr h="575471">
                <a:tc>
                  <a:txBody>
                    <a:bodyPr/>
                    <a:lstStyle/>
                    <a:p>
                      <a:pPr algn="l"/>
                      <a:r>
                        <a:rPr lang="ru-RU" sz="1200" dirty="0"/>
                        <a:t>Выход в трубку — начало стеблевания</a:t>
                      </a:r>
                    </a:p>
                  </a:txBody>
                  <a:tcPr marL="95250" marR="95250" marT="95250" marB="95250" anchor="ctr"/>
                </a:tc>
                <a:tc>
                  <a:txBody>
                    <a:bodyPr/>
                    <a:lstStyle/>
                    <a:p>
                      <a:pPr algn="l"/>
                      <a:r>
                        <a:rPr lang="ru-RU" sz="1200" dirty="0"/>
                        <a:t>V. Закладка покровных органов</a:t>
                      </a:r>
                    </a:p>
                    <a:p>
                      <a:pPr algn="l"/>
                      <a:r>
                        <a:rPr lang="ru-RU" sz="1200" dirty="0"/>
                        <a:t>цветка, тычинок</a:t>
                      </a:r>
                    </a:p>
                    <a:p>
                      <a:pPr algn="l"/>
                      <a:r>
                        <a:rPr lang="ru-RU" sz="1200" dirty="0"/>
                        <a:t>и пестиков</a:t>
                      </a:r>
                    </a:p>
                    <a:p>
                      <a:pPr algn="l"/>
                      <a:r>
                        <a:rPr lang="ru-RU" sz="1200" dirty="0"/>
                        <a:t>VI. Формирование соцветия и цветка (микро- и </a:t>
                      </a:r>
                      <a:r>
                        <a:rPr lang="ru-RU" sz="1200" dirty="0" err="1"/>
                        <a:t>макроспо-рогенез</a:t>
                      </a:r>
                      <a:r>
                        <a:rPr lang="ru-RU" sz="1200" dirty="0"/>
                        <a:t>)</a:t>
                      </a:r>
                    </a:p>
                    <a:p>
                      <a:pPr algn="l"/>
                      <a:r>
                        <a:rPr lang="ru-RU" sz="1200" dirty="0"/>
                        <a:t>VII. </a:t>
                      </a:r>
                      <a:r>
                        <a:rPr lang="ru-RU" sz="1200" dirty="0" err="1"/>
                        <a:t>Гаметофи-тогенез</a:t>
                      </a:r>
                      <a:r>
                        <a:rPr lang="ru-RU" sz="1200" dirty="0"/>
                        <a:t>, рост покровных органов, удлинение члеников колосового стержня</a:t>
                      </a:r>
                    </a:p>
                  </a:txBody>
                  <a:tcPr marL="95250" marR="95250" marT="95250" marB="95250" anchor="ctr"/>
                </a:tc>
                <a:tc>
                  <a:txBody>
                    <a:bodyPr/>
                    <a:lstStyle/>
                    <a:p>
                      <a:pPr algn="l"/>
                      <a:r>
                        <a:rPr lang="ru-RU" sz="1200" dirty="0"/>
                        <a:t>Число цветков в колосках</a:t>
                      </a:r>
                    </a:p>
                    <a:p>
                      <a:pPr algn="l"/>
                      <a:r>
                        <a:rPr lang="ru-RU" sz="1200" dirty="0"/>
                        <a:t>Фертильность цветков, плотность колоса</a:t>
                      </a:r>
                    </a:p>
                  </a:txBody>
                  <a:tcPr marL="95250" marR="95250" marT="95250" marB="95250" anchor="ctr"/>
                </a:tc>
                <a:tc>
                  <a:txBody>
                    <a:bodyPr/>
                    <a:lstStyle/>
                    <a:p>
                      <a:pPr algn="l"/>
                      <a:r>
                        <a:rPr lang="ru-RU" sz="1200" dirty="0"/>
                        <a:t>Защита от болезней, вредителей и полегания.</a:t>
                      </a:r>
                    </a:p>
                    <a:p>
                      <a:pPr algn="l"/>
                      <a:r>
                        <a:rPr lang="ru-RU" sz="1200" dirty="0"/>
                        <a:t>Подкормка</a:t>
                      </a:r>
                    </a:p>
                  </a:txBody>
                  <a:tcPr marL="95250" marR="95250" marT="95250" marB="95250" anchor="ctr"/>
                </a:tc>
              </a:tr>
            </a:tbl>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1214422"/>
          <a:ext cx="7886700" cy="4792150"/>
        </p:xfrm>
        <a:graphic>
          <a:graphicData uri="http://schemas.openxmlformats.org/drawingml/2006/table">
            <a:tbl>
              <a:tblPr firstRow="1" bandRow="1">
                <a:tableStyleId>{3B4B98B0-60AC-42C2-AFA5-B58CD77FA1E5}</a:tableStyleId>
              </a:tblPr>
              <a:tblGrid>
                <a:gridCol w="1971675"/>
                <a:gridCol w="1971675"/>
                <a:gridCol w="1971675"/>
                <a:gridCol w="1971675"/>
              </a:tblGrid>
              <a:tr h="1357827">
                <a:tc>
                  <a:txBody>
                    <a:bodyPr/>
                    <a:lstStyle/>
                    <a:p>
                      <a:pPr algn="l"/>
                      <a:r>
                        <a:rPr lang="ru-RU" sz="1400" b="0" dirty="0"/>
                        <a:t>Колошение</a:t>
                      </a:r>
                    </a:p>
                  </a:txBody>
                  <a:tcPr marL="95250" marR="95250" marT="95250" marB="95250" anchor="ctr"/>
                </a:tc>
                <a:tc>
                  <a:txBody>
                    <a:bodyPr/>
                    <a:lstStyle/>
                    <a:p>
                      <a:pPr algn="l"/>
                      <a:r>
                        <a:rPr lang="ru-RU" sz="1400" b="0" dirty="0"/>
                        <a:t>VIII. Гаметогенез, завершение процессов формирования всех органов соцветия</a:t>
                      </a:r>
                    </a:p>
                    <a:p>
                      <a:pPr algn="l"/>
                      <a:r>
                        <a:rPr lang="ru-RU" sz="1400" b="0" dirty="0"/>
                        <a:t>и цветка</a:t>
                      </a:r>
                    </a:p>
                  </a:txBody>
                  <a:tcPr marL="95250" marR="95250" marT="95250" marB="95250" anchor="ctr"/>
                </a:tc>
                <a:tc>
                  <a:txBody>
                    <a:bodyPr/>
                    <a:lstStyle/>
                    <a:p>
                      <a:pPr algn="l"/>
                      <a:endParaRPr lang="ru-RU" sz="1400" b="0" dirty="0"/>
                    </a:p>
                  </a:txBody>
                  <a:tcPr marL="95250" marR="95250" marT="95250" marB="95250" anchor="ctr"/>
                </a:tc>
                <a:tc>
                  <a:txBody>
                    <a:bodyPr/>
                    <a:lstStyle/>
                    <a:p>
                      <a:pPr algn="l"/>
                      <a:r>
                        <a:rPr lang="ru-RU" sz="1400" b="0" dirty="0"/>
                        <a:t>Некорневая подкормка азотом,</a:t>
                      </a:r>
                    </a:p>
                    <a:p>
                      <a:pPr algn="l"/>
                      <a:r>
                        <a:rPr lang="ru-RU" sz="1400" b="0" dirty="0"/>
                        <a:t>защита от вредителей и болезней</a:t>
                      </a:r>
                    </a:p>
                  </a:txBody>
                  <a:tcPr marL="95250" marR="95250" marT="95250" marB="95250" anchor="ctr"/>
                </a:tc>
              </a:tr>
              <a:tr h="1133083">
                <a:tc>
                  <a:txBody>
                    <a:bodyPr/>
                    <a:lstStyle/>
                    <a:p>
                      <a:pPr algn="l"/>
                      <a:r>
                        <a:rPr lang="ru-RU" sz="1400"/>
                        <a:t>Цветение</a:t>
                      </a:r>
                    </a:p>
                  </a:txBody>
                  <a:tcPr marL="95250" marR="95250" marT="95250" marB="95250" anchor="ctr"/>
                </a:tc>
                <a:tc>
                  <a:txBody>
                    <a:bodyPr/>
                    <a:lstStyle/>
                    <a:p>
                      <a:pPr algn="l"/>
                      <a:r>
                        <a:rPr lang="ru-RU" sz="1400" dirty="0"/>
                        <a:t>IX. Оплодотворение и образование зиготы</a:t>
                      </a:r>
                    </a:p>
                    <a:p>
                      <a:pPr algn="l"/>
                      <a:r>
                        <a:rPr lang="ru-RU" sz="1400" dirty="0"/>
                        <a:t>X. Рост и формирование зерновки</a:t>
                      </a:r>
                    </a:p>
                  </a:txBody>
                  <a:tcPr marL="95250" marR="95250" marT="95250" marB="95250" anchor="ctr"/>
                </a:tc>
                <a:tc>
                  <a:txBody>
                    <a:bodyPr/>
                    <a:lstStyle/>
                    <a:p>
                      <a:pPr algn="l"/>
                      <a:r>
                        <a:rPr lang="ru-RU" sz="1400" dirty="0" err="1"/>
                        <a:t>Озерненность</a:t>
                      </a:r>
                      <a:endParaRPr lang="ru-RU" sz="1400" dirty="0"/>
                    </a:p>
                    <a:p>
                      <a:pPr algn="l"/>
                      <a:r>
                        <a:rPr lang="ru-RU" sz="1400" dirty="0"/>
                        <a:t>колоса</a:t>
                      </a:r>
                    </a:p>
                    <a:p>
                      <a:pPr algn="l"/>
                      <a:r>
                        <a:rPr lang="ru-RU" sz="1400" dirty="0"/>
                        <a:t>Величина зерновки</a:t>
                      </a:r>
                    </a:p>
                  </a:txBody>
                  <a:tcPr marL="95250" marR="95250" marT="95250" marB="95250" anchor="ctr"/>
                </a:tc>
                <a:tc>
                  <a:txBody>
                    <a:bodyPr/>
                    <a:lstStyle/>
                    <a:p>
                      <a:pPr algn="l"/>
                      <a:endParaRPr lang="ru-RU" sz="1400" dirty="0"/>
                    </a:p>
                  </a:txBody>
                  <a:tcPr marL="95250" marR="95250" marT="95250" marB="95250" anchor="ctr"/>
                </a:tc>
              </a:tr>
              <a:tr h="908339">
                <a:tc>
                  <a:txBody>
                    <a:bodyPr/>
                    <a:lstStyle/>
                    <a:p>
                      <a:pPr algn="l"/>
                      <a:r>
                        <a:rPr lang="ru-RU" sz="1400" dirty="0"/>
                        <a:t>Налив зерна. Молочная</a:t>
                      </a:r>
                    </a:p>
                    <a:p>
                      <a:pPr algn="l"/>
                      <a:r>
                        <a:rPr lang="ru-RU" sz="1400" dirty="0"/>
                        <a:t>тестообразная спелость зерна</a:t>
                      </a:r>
                    </a:p>
                  </a:txBody>
                  <a:tcPr marL="95250" marR="95250" marT="95250" marB="95250" anchor="ctr"/>
                </a:tc>
                <a:tc>
                  <a:txBody>
                    <a:bodyPr/>
                    <a:lstStyle/>
                    <a:p>
                      <a:pPr algn="l"/>
                      <a:r>
                        <a:rPr lang="ru-RU" sz="1400" dirty="0"/>
                        <a:t>XI. Накопление питательных веществ в зерновке (семени)</a:t>
                      </a:r>
                    </a:p>
                  </a:txBody>
                  <a:tcPr marL="95250" marR="95250" marT="95250" marB="95250" anchor="ctr"/>
                </a:tc>
                <a:tc>
                  <a:txBody>
                    <a:bodyPr/>
                    <a:lstStyle/>
                    <a:p>
                      <a:pPr algn="l"/>
                      <a:r>
                        <a:rPr lang="ru-RU" sz="1400"/>
                        <a:t>Масса зерновки</a:t>
                      </a:r>
                    </a:p>
                  </a:txBody>
                  <a:tcPr marL="95250" marR="95250" marT="95250" marB="95250" anchor="ctr"/>
                </a:tc>
                <a:tc>
                  <a:txBody>
                    <a:bodyPr/>
                    <a:lstStyle/>
                    <a:p>
                      <a:pPr algn="l"/>
                      <a:r>
                        <a:rPr lang="ru-RU" sz="1400" dirty="0"/>
                        <a:t>Некорневая азотная подкормка. </a:t>
                      </a:r>
                      <a:r>
                        <a:rPr lang="ru-RU" sz="1400" dirty="0" err="1"/>
                        <a:t>Сеникация</a:t>
                      </a:r>
                      <a:endParaRPr lang="ru-RU" sz="1400" dirty="0"/>
                    </a:p>
                  </a:txBody>
                  <a:tcPr marL="95250" marR="95250" marT="95250" marB="95250" anchor="ctr"/>
                </a:tc>
              </a:tr>
              <a:tr h="1133083">
                <a:tc>
                  <a:txBody>
                    <a:bodyPr/>
                    <a:lstStyle/>
                    <a:p>
                      <a:pPr algn="l"/>
                      <a:r>
                        <a:rPr lang="ru-RU" sz="1400"/>
                        <a:t>Восковая</a:t>
                      </a:r>
                    </a:p>
                    <a:p>
                      <a:pPr algn="l"/>
                      <a:r>
                        <a:rPr lang="ru-RU" sz="1400"/>
                        <a:t>и полная</a:t>
                      </a:r>
                    </a:p>
                    <a:p>
                      <a:pPr algn="l"/>
                      <a:r>
                        <a:rPr lang="ru-RU" sz="1400"/>
                        <a:t>спелость</a:t>
                      </a:r>
                    </a:p>
                  </a:txBody>
                  <a:tcPr marL="95250" marR="95250" marT="95250" marB="95250" anchor="ctr"/>
                </a:tc>
                <a:tc>
                  <a:txBody>
                    <a:bodyPr/>
                    <a:lstStyle/>
                    <a:p>
                      <a:pPr algn="l"/>
                      <a:r>
                        <a:rPr lang="ru-RU" sz="1400" dirty="0"/>
                        <a:t>XII. Превращение питательных веществ</a:t>
                      </a:r>
                    </a:p>
                    <a:p>
                      <a:pPr algn="l"/>
                      <a:r>
                        <a:rPr lang="ru-RU" sz="1400" dirty="0"/>
                        <a:t>в запасные вещества в зерновке(семени)</a:t>
                      </a:r>
                    </a:p>
                  </a:txBody>
                  <a:tcPr marL="95250" marR="95250" marT="95250" marB="95250" anchor="ctr"/>
                </a:tc>
                <a:tc>
                  <a:txBody>
                    <a:bodyPr/>
                    <a:lstStyle/>
                    <a:p>
                      <a:pPr algn="l"/>
                      <a:endParaRPr lang="ru-RU" sz="1400" dirty="0"/>
                    </a:p>
                  </a:txBody>
                  <a:tcPr marL="95250" marR="95250" marT="95250" marB="95250" anchor="ctr"/>
                </a:tc>
                <a:tc>
                  <a:txBody>
                    <a:bodyPr/>
                    <a:lstStyle/>
                    <a:p>
                      <a:pPr algn="l"/>
                      <a:r>
                        <a:rPr lang="ru-RU" sz="1400" dirty="0"/>
                        <a:t>Уборка и послеуборочная обработка зерна</a:t>
                      </a:r>
                    </a:p>
                  </a:txBody>
                  <a:tcPr marL="95250" marR="95250" marT="95250" marB="95250" anchor="ctr"/>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77500" lnSpcReduction="20000"/>
          </a:bodyPr>
          <a:lstStyle/>
          <a:p>
            <a:r>
              <a:rPr lang="ru-RU" dirty="0" smtClean="0"/>
              <a:t>Фазы роста и развития зерновых культур. В течение вегетации у зерновых культур отмечают следующие фазы роста и развития: всходы, кущение, выход в трубку, колошение или </a:t>
            </a:r>
            <a:r>
              <a:rPr lang="ru-RU" dirty="0" err="1" smtClean="0"/>
              <a:t>выметывание</a:t>
            </a:r>
            <a:r>
              <a:rPr lang="ru-RU" dirty="0" smtClean="0"/>
              <a:t>, цветение и созревание</a:t>
            </a:r>
          </a:p>
          <a:p>
            <a:r>
              <a:rPr lang="ru-RU" dirty="0" smtClean="0"/>
              <a:t>Началом фазы считают день, когда в нее вступает не менее 10% растений; полная фаза отмечается при наличии соответствующих признаков у 75% растений. У озимых культур первые два этапа органогенеза и две фазы при благоприятных условиях протекают осенью, остальные — весной и летом следующего года; у яровых — весной и летом в год посева. Фазе всходов предшествуют набухание и прорастание семян.</a:t>
            </a:r>
          </a:p>
          <a:p>
            <a:r>
              <a:rPr lang="ru-RU" i="1" dirty="0" smtClean="0"/>
              <a:t>Набухание и прорастание семян</a:t>
            </a:r>
            <a:r>
              <a:rPr lang="ru-RU" dirty="0" smtClean="0"/>
              <a:t> (1—2-й этапы органогенеза). Для того чтобы семена проросли, они должны набухнуть, т.е. поглотить определенное количество воды, что зависит от их крупности и химического состава. Например, семена ржи поглощают 55—65% воды от массы, пшеницы — 47—48, тритикале — 50—60, ячменя — 48—57, овса — 60—75, кукурузы — 37—44, проса и сорго — 25—38%. </a:t>
            </a:r>
          </a:p>
          <a:p>
            <a:endParaRPr lang="ru-RU"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85000" lnSpcReduction="20000"/>
          </a:bodyPr>
          <a:lstStyle/>
          <a:p>
            <a:r>
              <a:rPr lang="ru-RU" dirty="0" smtClean="0"/>
              <a:t>Для набухания семян зерновых бобовых культур требуется 100—125% воды от их массы. При набухании в семенах происходят биохимические и физиологические процессы. Под воздействием ферментов сложные химические соединения (крахмал, белки, жиры и др.) переходят в простые растворимые соединения. Они становятся доступными для питания зародыша и через щиток перемещаются в него. Получив питание, зародыш из состояния покоя переходит к активной жизнедеятельности. Семена начинают прорастать. В это время им необходимы влага, кислород и определенные температурные условия. </a:t>
            </a:r>
          </a:p>
          <a:p>
            <a:r>
              <a:rPr lang="ru-RU" dirty="0" smtClean="0"/>
              <a:t>Минимальные температуры, при которых могут прорастать семена зерновых культур: хлебов I группы 1—2°С (оптимальная 15— 25°С), хлебов II группы 8—12°С (оптимальная 25—30°С). Недостаток влаги, пониженные или повышенные (выше оптимальных) температуры, слабый доступ воздуха в почву задерживают прорастание семян и появление всходов.</a:t>
            </a:r>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fontScale="85000" lnSpcReduction="20000"/>
          </a:bodyPr>
          <a:lstStyle/>
          <a:p>
            <a:r>
              <a:rPr lang="ru-RU" i="1" dirty="0" smtClean="0"/>
              <a:t>Всходы.</a:t>
            </a:r>
            <a:r>
              <a:rPr lang="ru-RU" dirty="0" smtClean="0"/>
              <a:t> По мере набухания семена начинают прорастать. Первыми трогаются в рост зародышевые корешки, затем — стеблевой побег (3-й этап органогенеза). Прорвав семенную оболочку, у голозерных хлебов стебель появляется возле щитка, у пленчатых культур он проходит под цветковой чешуей и выходит у верхней части зерна, начиная пробиваться на поверхность почвы. Сверху он покрыт тонкой прозрачной пленкой в виде чехлика, называемого </a:t>
            </a:r>
            <a:r>
              <a:rPr lang="ru-RU" dirty="0" err="1" smtClean="0"/>
              <a:t>колеоп-тилем</a:t>
            </a:r>
            <a:r>
              <a:rPr lang="ru-RU" dirty="0" smtClean="0"/>
              <a:t>. </a:t>
            </a:r>
            <a:r>
              <a:rPr lang="ru-RU" i="1" dirty="0" err="1" smtClean="0"/>
              <a:t>Колеоптилъ</a:t>
            </a:r>
            <a:r>
              <a:rPr lang="ru-RU" i="1" dirty="0" smtClean="0"/>
              <a:t> —</a:t>
            </a:r>
            <a:r>
              <a:rPr lang="ru-RU" dirty="0" smtClean="0"/>
              <a:t> видоизмененный первичный влагалищный лист растения, он предохраняет молодой стебель и первый лист от механических повреждений во время их роста в почве. Как только стебелек выйдет на поверхность почвы, под действием солнечного света </a:t>
            </a:r>
            <a:r>
              <a:rPr lang="ru-RU" dirty="0" err="1" smtClean="0"/>
              <a:t>колеоптиль</a:t>
            </a:r>
            <a:r>
              <a:rPr lang="ru-RU" dirty="0" smtClean="0"/>
              <a:t> прекращает рост и под давлением растущего листа разрывается, наружу выходит первый настоящий лист. В момент выхода первого зеленого листа у зерновых культур отмечается фаза всходов.</a:t>
            </a:r>
            <a:endParaRPr lang="ru-RU"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lstStyle/>
          <a:p>
            <a:r>
              <a:rPr lang="ru-RU" dirty="0" smtClean="0"/>
              <a:t>Через 10—14 </a:t>
            </a:r>
            <a:r>
              <a:rPr lang="ru-RU" dirty="0" err="1" smtClean="0"/>
              <a:t>сут</a:t>
            </a:r>
            <a:r>
              <a:rPr lang="ru-RU" dirty="0" smtClean="0"/>
              <a:t> после появления всходов у растений образуется несколько листьев (чаще три, реже четыре). Одновременно с их ростом развивается корневая система. Ко времени образования 3—4 листьев зародышевые корни разветвляются и проникают в почву на глубину 30—35 см, рост стебля и листьев временно приостанавливается, и начинается новая фаза развития растений — кущение.</a:t>
            </a:r>
            <a:endParaRPr lang="ru-RU"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lstStyle/>
          <a:p>
            <a:r>
              <a:rPr lang="ru-RU" i="1" dirty="0" smtClean="0"/>
              <a:t>Кущение.</a:t>
            </a:r>
            <a:r>
              <a:rPr lang="ru-RU" dirty="0" smtClean="0"/>
              <a:t> Образование побегов из подземных стеблевых узлов (3—4-й этапы). Сначала из них развиваются узловые корни, затем — боковые побеги, которые выходят на поверхность почвы и растут так же, как и главный стебель. Верхний узел главного стебля, который расположен на глубине 1—3 см от поверхности почвы, где происходит этот процесс, называется узлом кущения (рис. 4.5). </a:t>
            </a:r>
            <a:r>
              <a:rPr lang="ru-RU" i="1" dirty="0" smtClean="0"/>
              <a:t>Узел кущения —</a:t>
            </a:r>
            <a:r>
              <a:rPr lang="ru-RU" dirty="0" smtClean="0"/>
              <a:t> важный орган растения, его повреждение приводит к ослаблению роста или гибели растения.</a:t>
            </a:r>
            <a:endParaRPr lang="ru-RU"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0"/>
            <a:ext cx="7886700" cy="6858000"/>
          </a:xfrm>
        </p:spPr>
        <p:txBody>
          <a:bodyPr>
            <a:normAutofit fontScale="85000" lnSpcReduction="20000"/>
          </a:bodyPr>
          <a:lstStyle/>
          <a:p>
            <a:r>
              <a:rPr lang="ru-RU" dirty="0" smtClean="0"/>
              <a:t>Заключительным этапом оценки эффективности производства продукции растениеводства является выявление и подсчет резервов ее увеличения и разработка мероприятий по их использованию. Выявление резервов увеличения производства продукции растениеводства должно осуществляться по следующим направлениям: расширение посевных площадей, улучшение их структуры и повышение урожайности сельскохозяйственных культур. Одним из резервов повышения качества продукции растениеводства является увеличение ее товарных свойств, что позволяет продавать продукцию по более высокой цене и получать дополнительную прибыль. Применение интенсивных технологий производства в отрасли растениеводства также благоприятно сказывается на повышении урожайности сельскохозяйственных культур и на увеличении валовых сборов. Резервом увеличения производства продукции растениеводства является сокращение потерь, имеющих место на всех стадиях его производства и переработки. Такие потери могут составлять от 8 до 25 %, особенно при дождливой погоде во время уборочных работ. Возможные неиспользованные резервы расширения посевных площадей определяются при анализе использования земельных ресурсов.</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normAutofit fontScale="92500" lnSpcReduction="10000"/>
          </a:bodyPr>
          <a:lstStyle/>
          <a:p>
            <a:r>
              <a:rPr lang="ru-RU" i="1" dirty="0" smtClean="0"/>
              <a:t>Выход в трубку.</a:t>
            </a:r>
            <a:r>
              <a:rPr lang="ru-RU" dirty="0" smtClean="0"/>
              <a:t> Этот период характеризуется началом роста стебля и формированием генеративных органов растения (5—7-й этапы). Началом выхода в трубку считают такое состояние растений, когда у поверхности почвы на высоте 3—5 см внутри листового влагалища главного стебля легко прощупываются стеблевые узлы — бугорки. В этот период растению требуется хорошая обеспеченность влагой, элементами питания и т.д., так как начинается его усиленный рост.</a:t>
            </a:r>
          </a:p>
          <a:p>
            <a:r>
              <a:rPr lang="ru-RU" i="1" dirty="0" smtClean="0"/>
              <a:t>Колошение или </a:t>
            </a:r>
            <a:r>
              <a:rPr lang="ru-RU" i="1" dirty="0" err="1" smtClean="0"/>
              <a:t>выметывание</a:t>
            </a:r>
            <a:r>
              <a:rPr lang="ru-RU" i="1" dirty="0" smtClean="0"/>
              <a:t>.</a:t>
            </a:r>
            <a:r>
              <a:rPr lang="ru-RU" dirty="0" smtClean="0"/>
              <a:t> Характеризуется появлением соцветия из влагалища верхнего листа (8-й этап). Поскольку в этот период усиленно растут листья, стебель и формируется колос (метелка), растения предъявляют повышенные требования к условиям произрастания.</a:t>
            </a:r>
          </a:p>
          <a:p>
            <a:endParaRPr lang="ru-RU"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85794"/>
            <a:ext cx="7886700" cy="5391169"/>
          </a:xfrm>
        </p:spPr>
        <p:txBody>
          <a:bodyPr>
            <a:normAutofit/>
          </a:bodyPr>
          <a:lstStyle/>
          <a:p>
            <a:r>
              <a:rPr lang="ru-RU" i="1" dirty="0" smtClean="0"/>
              <a:t>Цветение.</a:t>
            </a:r>
            <a:r>
              <a:rPr lang="ru-RU" dirty="0" smtClean="0"/>
              <a:t> Эта фаза у зерновых культур наступает во время или вскоре после колошения (</a:t>
            </a:r>
            <a:r>
              <a:rPr lang="ru-RU" dirty="0" err="1" smtClean="0"/>
              <a:t>выметывания</a:t>
            </a:r>
            <a:r>
              <a:rPr lang="ru-RU" dirty="0" smtClean="0"/>
              <a:t>) (9—10-й этапы). Так, у ячменя цветение проходит еще до полного колошения, когда колос не вышел из влагалища листа; у пшеницы — через 2—3 </a:t>
            </a:r>
            <a:r>
              <a:rPr lang="ru-RU" dirty="0" err="1" smtClean="0"/>
              <a:t>сут</a:t>
            </a:r>
            <a:r>
              <a:rPr lang="ru-RU" dirty="0" smtClean="0"/>
              <a:t>, у ржи — через 8— 10 </a:t>
            </a:r>
            <a:r>
              <a:rPr lang="ru-RU" dirty="0" err="1" smtClean="0"/>
              <a:t>сут</a:t>
            </a:r>
            <a:r>
              <a:rPr lang="ru-RU" dirty="0" smtClean="0"/>
              <a:t>, у тритикале через 5—8 </a:t>
            </a:r>
            <a:r>
              <a:rPr lang="ru-RU" dirty="0" err="1" smtClean="0"/>
              <a:t>сут</a:t>
            </a:r>
            <a:r>
              <a:rPr lang="ru-RU" dirty="0" smtClean="0"/>
              <a:t> после колошения.</a:t>
            </a:r>
          </a:p>
          <a:p>
            <a:r>
              <a:rPr lang="ru-RU" dirty="0" smtClean="0"/>
              <a:t>По способу опыления зерновые хлеба делятся на самоопыляющиеся и </a:t>
            </a:r>
            <a:r>
              <a:rPr lang="ru-RU" dirty="0" err="1" smtClean="0"/>
              <a:t>перекрестноопыляемые</a:t>
            </a:r>
            <a:r>
              <a:rPr lang="ru-RU" dirty="0" smtClean="0"/>
              <a:t>. К самоопыляющимся относятся пшеница, тритикале, ячмень, овес, просо, рис; к </a:t>
            </a:r>
            <a:r>
              <a:rPr lang="ru-RU" dirty="0" err="1" smtClean="0"/>
              <a:t>перекрестноопы-ляемым</a:t>
            </a:r>
            <a:r>
              <a:rPr lang="ru-RU" dirty="0" smtClean="0"/>
              <a:t> — рожь, гречиха, кукуруза, сорго.</a:t>
            </a:r>
          </a:p>
          <a:p>
            <a:endParaRPr lang="ru-RU"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i="1" dirty="0" smtClean="0"/>
              <a:t>Спелость.</a:t>
            </a:r>
            <a:r>
              <a:rPr lang="ru-RU" dirty="0" smtClean="0"/>
              <a:t> Процесс образования зерна у хлебов Н.Н. Кулешов делит на три периода: формирование, налив и созревание. И.Г. </a:t>
            </a:r>
            <a:r>
              <a:rPr lang="ru-RU" dirty="0" err="1" smtClean="0"/>
              <a:t>Строна</a:t>
            </a:r>
            <a:r>
              <a:rPr lang="ru-RU" dirty="0" smtClean="0"/>
              <a:t> разделил первый период еще на два: образование и формирование семян.</a:t>
            </a:r>
          </a:p>
          <a:p>
            <a:r>
              <a:rPr lang="ru-RU" i="1" dirty="0" smtClean="0"/>
              <a:t>Образование семян —</a:t>
            </a:r>
            <a:r>
              <a:rPr lang="ru-RU" dirty="0" smtClean="0"/>
              <a:t> период от оплодотворения до появления точки роста. Семя способно дать слабый росток. Масса 1000 семян — 8-12 г.</a:t>
            </a:r>
          </a:p>
          <a:p>
            <a:endParaRPr lang="ru-RU"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857232"/>
            <a:ext cx="7886700" cy="5319731"/>
          </a:xfrm>
        </p:spPr>
        <p:txBody>
          <a:bodyPr>
            <a:normAutofit fontScale="77500" lnSpcReduction="20000"/>
          </a:bodyPr>
          <a:lstStyle/>
          <a:p>
            <a:r>
              <a:rPr lang="ru-RU" i="1" dirty="0" smtClean="0"/>
              <a:t>Налив —</a:t>
            </a:r>
            <a:r>
              <a:rPr lang="ru-RU" dirty="0" smtClean="0"/>
              <a:t> период от начала отложения крахмала в эндосперме до прекращения этого процесса (11 —12-й этапы) Влажность зерна снижается до 37—40%. Продолжительность периода — 20—25 </a:t>
            </a:r>
            <a:r>
              <a:rPr lang="ru-RU" dirty="0" err="1" smtClean="0"/>
              <a:t>сут</a:t>
            </a:r>
            <a:r>
              <a:rPr lang="ru-RU" dirty="0" smtClean="0"/>
              <a:t>. Период налива делят на четыре фазы:</a:t>
            </a:r>
          </a:p>
          <a:p>
            <a:r>
              <a:rPr lang="ru-RU" dirty="0" smtClean="0"/>
              <a:t>1) </a:t>
            </a:r>
            <a:r>
              <a:rPr lang="ru-RU" i="1" dirty="0" smtClean="0"/>
              <a:t>водянистое</a:t>
            </a:r>
            <a:r>
              <a:rPr lang="ru-RU" dirty="0" smtClean="0"/>
              <a:t> состояние — начало формирования клеток эндосперма. Содержание сухого вещества составляет 2—3% максимального количества. Продолжительность фазы — 6 </a:t>
            </a:r>
            <a:r>
              <a:rPr lang="ru-RU" dirty="0" err="1" smtClean="0"/>
              <a:t>сут</a:t>
            </a:r>
            <a:r>
              <a:rPr lang="ru-RU" dirty="0" smtClean="0"/>
              <a:t>;</a:t>
            </a:r>
          </a:p>
          <a:p>
            <a:r>
              <a:rPr lang="ru-RU" dirty="0" smtClean="0"/>
              <a:t>2) </a:t>
            </a:r>
            <a:r>
              <a:rPr lang="ru-RU" i="1" dirty="0" err="1" smtClean="0"/>
              <a:t>предмолочная</a:t>
            </a:r>
            <a:r>
              <a:rPr lang="ru-RU" dirty="0" smtClean="0"/>
              <a:t> фаза — содержимое семени водянистое с молочным оттенком. Сухое вещество составляет 10%. Продолжительность фазы — 6—7 </a:t>
            </a:r>
            <a:r>
              <a:rPr lang="ru-RU" dirty="0" err="1" smtClean="0"/>
              <a:t>сут</a:t>
            </a:r>
            <a:r>
              <a:rPr lang="ru-RU" dirty="0" smtClean="0"/>
              <a:t>;</a:t>
            </a:r>
          </a:p>
          <a:p>
            <a:r>
              <a:rPr lang="ru-RU" dirty="0" smtClean="0"/>
              <a:t>3) </a:t>
            </a:r>
            <a:r>
              <a:rPr lang="ru-RU" i="1" dirty="0" smtClean="0"/>
              <a:t>молочное</a:t>
            </a:r>
            <a:r>
              <a:rPr lang="ru-RU" dirty="0" smtClean="0"/>
              <a:t> состояние — зерно содержит молокообразную белую жидкость. Содержание сухого вещества — 50% массы зрелого семени. Продолжительность фазы — 7—15 </a:t>
            </a:r>
            <a:r>
              <a:rPr lang="ru-RU" dirty="0" err="1" smtClean="0"/>
              <a:t>сут</a:t>
            </a:r>
            <a:r>
              <a:rPr lang="ru-RU" dirty="0" smtClean="0"/>
              <a:t>;</a:t>
            </a:r>
          </a:p>
          <a:p>
            <a:r>
              <a:rPr lang="ru-RU" dirty="0" smtClean="0"/>
              <a:t>4) </a:t>
            </a:r>
            <a:r>
              <a:rPr lang="ru-RU" i="1" dirty="0" smtClean="0"/>
              <a:t>тестообразное</a:t>
            </a:r>
            <a:r>
              <a:rPr lang="ru-RU" dirty="0" smtClean="0"/>
              <a:t> состояние — эндосперм имеет консистенцию теста. Сухое вещество составляет 85—90%. Продолжительность фазы — 4—5 </a:t>
            </a:r>
            <a:r>
              <a:rPr lang="ru-RU" dirty="0" err="1" smtClean="0"/>
              <a:t>сут</a:t>
            </a:r>
            <a:r>
              <a:rPr lang="ru-RU" dirty="0" smtClean="0"/>
              <a:t>.</a:t>
            </a:r>
          </a:p>
          <a:p>
            <a:endParaRPr lang="ru-RU"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28604"/>
            <a:ext cx="7886700" cy="5748359"/>
          </a:xfrm>
        </p:spPr>
        <p:txBody>
          <a:bodyPr>
            <a:normAutofit fontScale="92500" lnSpcReduction="20000"/>
          </a:bodyPr>
          <a:lstStyle/>
          <a:p>
            <a:r>
              <a:rPr lang="ru-RU" i="1" dirty="0" smtClean="0"/>
              <a:t>Созревание</a:t>
            </a:r>
            <a:r>
              <a:rPr lang="ru-RU" dirty="0" smtClean="0"/>
              <a:t> начинается с прекращения поступления пластических веществ.</a:t>
            </a:r>
          </a:p>
          <a:p>
            <a:r>
              <a:rPr lang="ru-RU" dirty="0" smtClean="0"/>
              <a:t>Период созревания делят на две фазы:</a:t>
            </a:r>
          </a:p>
          <a:p>
            <a:r>
              <a:rPr lang="ru-RU" dirty="0" smtClean="0"/>
              <a:t>1) </a:t>
            </a:r>
            <a:r>
              <a:rPr lang="ru-RU" i="1" dirty="0" smtClean="0"/>
              <a:t>восковой спелости</a:t>
            </a:r>
            <a:r>
              <a:rPr lang="ru-RU" dirty="0" smtClean="0"/>
              <a:t> — эндосперм восковидный, упругий, оболочка зерна приобретает желтый цвет. Влажность снижается до 30— 35%. Продолжительность фазы — 3—6 </a:t>
            </a:r>
            <a:r>
              <a:rPr lang="ru-RU" dirty="0" err="1" smtClean="0"/>
              <a:t>сут</a:t>
            </a:r>
            <a:r>
              <a:rPr lang="ru-RU" dirty="0" smtClean="0"/>
              <a:t>. В этой фазе приступают к двухфазной (раздельной) уборке;</a:t>
            </a:r>
          </a:p>
          <a:p>
            <a:r>
              <a:rPr lang="ru-RU" dirty="0" smtClean="0"/>
              <a:t>2) </a:t>
            </a:r>
            <a:r>
              <a:rPr lang="ru-RU" i="1" dirty="0" smtClean="0"/>
              <a:t>твердой спелости</a:t>
            </a:r>
            <a:r>
              <a:rPr lang="ru-RU" dirty="0" smtClean="0"/>
              <a:t> — эндосперм твердый, на изломе мучнистый или стекловидный, оболочка плотная, кожистая, окраска типичная. Влажность в зависимости от зоны 8—22%. Продолжительность фазы — 3—5 </a:t>
            </a:r>
            <a:r>
              <a:rPr lang="ru-RU" dirty="0" err="1" smtClean="0"/>
              <a:t>сут</a:t>
            </a:r>
            <a:r>
              <a:rPr lang="ru-RU" dirty="0" smtClean="0"/>
              <a:t>. В этой фазе протекают сложные биохимические процессы, после чего появляется новое и самое главное свойство семени — нормальная всхожесть. Поэтому дополнительно выделяют еще два периода: послеуборочное дозревание и полная спелость.</a:t>
            </a:r>
          </a:p>
          <a:p>
            <a:endParaRPr lang="ru-RU"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496"/>
            <a:ext cx="7886700" cy="1325563"/>
          </a:xfrm>
        </p:spPr>
        <p:txBody>
          <a:bodyPr/>
          <a:lstStyle/>
          <a:p>
            <a:pPr algn="ctr"/>
            <a:r>
              <a:rPr lang="ru-RU" dirty="0" smtClean="0"/>
              <a:t>Благодарю за внимание!</a:t>
            </a:r>
            <a:endParaRPr lang="ru-RU"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00042"/>
            <a:ext cx="7886700" cy="5857916"/>
          </a:xfrm>
        </p:spPr>
        <p:txBody>
          <a:bodyPr>
            <a:normAutofit fontScale="85000" lnSpcReduction="20000"/>
          </a:bodyPr>
          <a:lstStyle/>
          <a:p>
            <a:r>
              <a:rPr lang="ru-RU" dirty="0" smtClean="0"/>
              <a:t>Основным источником увеличения выхода валовой продукции, в значительной степени зависящим от организации производства в самом хозяйстве (в то время как цены на продукцию, за исключением надбавок за качество и использование наиболее эффективных каналов реализации, и себестоимость подвержены влиянию внешних факторов: соответственно изменению рыночной конъюнктуры и стоимости материально-технических ресурсов для сельского хозяйства) является рост урожайности зерновых культур и расширение посевных площадей. Повышение урожайности сельскохозяйственных культур — основной путь к увеличению производства продукции растениеводства. В системе обеспечения повышения урожайности большое значение отводится севооборотам и предшественникам. Существенным фактором, влияющим на урожайность сельскохозяйственных культур, является внедрение высокоурожайных районированных сортов и качественного семенного материала. Применение высокоурожайных сортов позволяет при прочих равных условиях получать прибавку урожая до 15 %.</a:t>
            </a:r>
            <a:endParaRPr lang="ru-RU"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lnSpcReduction="10000"/>
          </a:bodyPr>
          <a:lstStyle/>
          <a:p>
            <a:r>
              <a:rPr lang="ru-RU" dirty="0" smtClean="0"/>
              <a:t>Для определения резервов увеличения производства продукции растениеводства за счет использования семян более урожайных сортов культур, необходимо разность урожайности более и менее продуктивного сорта умножить на возможный прирост площади под более урожайный сорт. Существуют и другие факторы, за счет которых можно увеличить производство растениеводческой продукции. Например, на валовой сбор продукции влияет способ и качество обработки земли, способы сева и ухода за посевами, чередование культур в полях севооборота, внесение удобрений, улучшение лугов и пастбищ и т. </a:t>
            </a:r>
            <a:r>
              <a:rPr lang="ru-RU" dirty="0" err="1" smtClean="0"/>
              <a:t>д</a:t>
            </a:r>
            <a:endParaRPr lang="ru-RU"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71480"/>
            <a:ext cx="7886700" cy="5605483"/>
          </a:xfrm>
        </p:spPr>
        <p:txBody>
          <a:bodyPr>
            <a:normAutofit fontScale="92500" lnSpcReduction="20000"/>
          </a:bodyPr>
          <a:lstStyle/>
          <a:p>
            <a:r>
              <a:rPr lang="ru-RU" dirty="0" smtClean="0"/>
              <a:t>Экономическая эффективность сельского хозяйства в значительной степени зависит от уровня интенсивности производства. Важнейшими направлениями интенсификации сельского хозяйства являются применение интенсивных, ресурсосберегающих технологий производства продукции, освоение научно обоснованных севооборотов, использование перспективных сортов растений, внесение оптимальных доз минеральных и органических удобрений, средств защиты сельскохозяйственных культур. Применение интенсивных технологий возделывания сельскохозяйственных культур в сложившихся кризисных условиях очень выгодно. Так, использование их при возделывании озимой пшеницы позволяет повысить урожайность на 35–40 %, снизить себестоимость на 4–6 %, увеличить прибыль в расчете на 1 га посевов на 50–60 %.</a:t>
            </a:r>
            <a:endParaRPr lang="ru-RU"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85794"/>
            <a:ext cx="7886700" cy="5391169"/>
          </a:xfrm>
        </p:spPr>
        <p:txBody>
          <a:bodyPr>
            <a:normAutofit lnSpcReduction="10000"/>
          </a:bodyPr>
          <a:lstStyle/>
          <a:p>
            <a:r>
              <a:rPr lang="ru-RU" dirty="0" smtClean="0"/>
              <a:t>Важным условием интенсификации производства является соблюдение севооборотов, которые должны отвечать следующим требованиям: </a:t>
            </a:r>
          </a:p>
          <a:p>
            <a:pPr marL="514350" indent="-514350">
              <a:buFont typeface="+mj-lt"/>
              <a:buAutoNum type="arabicPeriod"/>
            </a:pPr>
            <a:r>
              <a:rPr lang="ru-RU" dirty="0" smtClean="0"/>
              <a:t> Соответствовать структуре производства, почвенно-климатическим условиям, целям перспективного развития предприятия.</a:t>
            </a:r>
          </a:p>
          <a:p>
            <a:pPr marL="514350" indent="-514350">
              <a:buFont typeface="+mj-lt"/>
              <a:buAutoNum type="arabicPeriod"/>
            </a:pPr>
            <a:r>
              <a:rPr lang="ru-RU" dirty="0" smtClean="0"/>
              <a:t>Обеспечивать получение стабильных урожаев при высоком качестве продукции и сохранении плодородия почв.</a:t>
            </a:r>
          </a:p>
          <a:p>
            <a:pPr marL="514350" indent="-514350">
              <a:buFont typeface="+mj-lt"/>
              <a:buAutoNum type="arabicPeriod"/>
            </a:pPr>
            <a:r>
              <a:rPr lang="ru-RU" smtClean="0"/>
              <a:t>Позволять </a:t>
            </a:r>
            <a:r>
              <a:rPr lang="ru-RU" dirty="0" smtClean="0"/>
              <a:t>наиболее эффективно использовать минеральные и органические удобрения, технику, рабочую силу и другие средства производства. </a:t>
            </a:r>
            <a:endParaRPr lang="ru-RU"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14356"/>
            <a:ext cx="7886700" cy="5462607"/>
          </a:xfrm>
        </p:spPr>
        <p:txBody>
          <a:bodyPr/>
          <a:lstStyle/>
          <a:p>
            <a:r>
              <a:rPr lang="ru-RU" dirty="0" smtClean="0"/>
              <a:t>Важное условие получения высоких и стабильных урожаев сельскохозяйственных культур — проведение агротехнических мероприятий в оптимальные сроки. Во многих хозяйствах из-за нехватки и изношенности техники это требование не соблюдается, что ведет к потерям урожая. Проведение уборки зерновых культур в оптимальные сроки (10–14 дней) позволяет избежать потерь 15–20 % урожая.</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42918"/>
            <a:ext cx="7886700" cy="5534045"/>
          </a:xfrm>
        </p:spPr>
        <p:txBody>
          <a:bodyPr>
            <a:normAutofit fontScale="92500"/>
          </a:bodyPr>
          <a:lstStyle/>
          <a:p>
            <a:r>
              <a:rPr lang="ru-RU" dirty="0" smtClean="0"/>
              <a:t>Урожайность сельскохозяйственных культур является основным фактором, который определяет объем производства продукции растениеводства. Поэтому данному показателю уделяется большое внимание. При анализе урожайности нужно изучить динамику ее роста по каждой культуре или группе культур за продолжительный период времени и установить, какие меры принимает предприятие для повышения ее уровня. Увеличение площади посева по одним культурам и уменьшение по другим вызывает изменение структуры посевных площадей: удельный вес одних культур увеличивается, а других уменьшается по сравнению с планом или прошлым годом</a:t>
            </a:r>
            <a:endParaRPr lang="ru-RU"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16">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Тема16</Template>
  <TotalTime>116</TotalTime>
  <Words>1486</Words>
  <Application>Microsoft Office PowerPoint</Application>
  <PresentationFormat>Экран (4:3)</PresentationFormat>
  <Paragraphs>123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Тема16</vt:lpstr>
      <vt:lpstr>Увеличение производства зерна и повышение его качества – ключевая проблема сельского хозяйства.</vt:lpstr>
      <vt:lpstr>Слайд 2</vt:lpstr>
      <vt:lpstr>Слайд 3</vt:lpstr>
      <vt:lpstr>Слайд 4</vt:lpstr>
      <vt:lpstr>Слайд 5</vt:lpstr>
      <vt:lpstr>Слайд 6</vt:lpstr>
      <vt:lpstr>Слайд 7</vt:lpstr>
      <vt:lpstr>Слайд 8</vt:lpstr>
      <vt:lpstr>Слайд 9</vt:lpstr>
      <vt:lpstr>ОБЩАЯ ХАРАКТЕРИСТИКА ЗЕРНОВЫХ КУЛЬТУР. ОСОБЕННОСТИ МОРФОЛОГИИ И БИОЛОГИИ ЗЕРНОВЫХ КУЛЬТУР.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Увеличение производства</dc:title>
  <dc:creator>1</dc:creator>
  <cp:lastModifiedBy>1</cp:lastModifiedBy>
  <cp:revision>14</cp:revision>
  <dcterms:created xsi:type="dcterms:W3CDTF">2022-09-14T18:15:51Z</dcterms:created>
  <dcterms:modified xsi:type="dcterms:W3CDTF">2022-09-15T06:42:32Z</dcterms:modified>
</cp:coreProperties>
</file>